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46" r:id="rId2"/>
    <p:sldId id="473" r:id="rId3"/>
    <p:sldId id="483" r:id="rId4"/>
    <p:sldId id="474" r:id="rId5"/>
    <p:sldId id="505" r:id="rId6"/>
    <p:sldId id="546" r:id="rId7"/>
    <p:sldId id="475" r:id="rId8"/>
    <p:sldId id="511" r:id="rId9"/>
    <p:sldId id="531" r:id="rId10"/>
    <p:sldId id="530" r:id="rId11"/>
    <p:sldId id="484" r:id="rId12"/>
    <p:sldId id="476" r:id="rId13"/>
    <p:sldId id="509" r:id="rId14"/>
    <p:sldId id="510" r:id="rId15"/>
    <p:sldId id="485" r:id="rId16"/>
    <p:sldId id="486" r:id="rId17"/>
    <p:sldId id="512" r:id="rId18"/>
    <p:sldId id="513" r:id="rId19"/>
    <p:sldId id="547" r:id="rId20"/>
    <p:sldId id="487" r:id="rId21"/>
    <p:sldId id="514" r:id="rId22"/>
    <p:sldId id="515" r:id="rId23"/>
    <p:sldId id="488" r:id="rId24"/>
    <p:sldId id="522" r:id="rId25"/>
    <p:sldId id="523" r:id="rId26"/>
    <p:sldId id="524" r:id="rId27"/>
    <p:sldId id="491" r:id="rId28"/>
    <p:sldId id="532" r:id="rId29"/>
    <p:sldId id="519" r:id="rId30"/>
    <p:sldId id="520" r:id="rId31"/>
    <p:sldId id="521" r:id="rId32"/>
    <p:sldId id="490" r:id="rId33"/>
    <p:sldId id="495" r:id="rId34"/>
    <p:sldId id="533" r:id="rId35"/>
    <p:sldId id="504" r:id="rId36"/>
    <p:sldId id="494" r:id="rId37"/>
    <p:sldId id="548" r:id="rId38"/>
    <p:sldId id="493" r:id="rId39"/>
    <p:sldId id="525" r:id="rId40"/>
    <p:sldId id="526" r:id="rId41"/>
    <p:sldId id="527" r:id="rId42"/>
    <p:sldId id="528" r:id="rId43"/>
    <p:sldId id="492" r:id="rId44"/>
    <p:sldId id="489" r:id="rId45"/>
    <p:sldId id="506" r:id="rId46"/>
    <p:sldId id="507" r:id="rId47"/>
    <p:sldId id="496" r:id="rId48"/>
    <p:sldId id="500" r:id="rId49"/>
    <p:sldId id="499" r:id="rId50"/>
    <p:sldId id="498" r:id="rId51"/>
    <p:sldId id="508" r:id="rId52"/>
    <p:sldId id="529" r:id="rId53"/>
    <p:sldId id="502" r:id="rId54"/>
    <p:sldId id="501" r:id="rId55"/>
    <p:sldId id="497" r:id="rId56"/>
    <p:sldId id="480" r:id="rId57"/>
    <p:sldId id="535" r:id="rId58"/>
    <p:sldId id="536" r:id="rId59"/>
    <p:sldId id="534" r:id="rId60"/>
    <p:sldId id="478" r:id="rId61"/>
    <p:sldId id="540" r:id="rId62"/>
    <p:sldId id="539" r:id="rId63"/>
    <p:sldId id="538" r:id="rId64"/>
    <p:sldId id="537" r:id="rId65"/>
    <p:sldId id="545" r:id="rId66"/>
    <p:sldId id="544" r:id="rId67"/>
    <p:sldId id="543" r:id="rId68"/>
    <p:sldId id="542" r:id="rId69"/>
    <p:sldId id="541" r:id="rId70"/>
    <p:sldId id="479" r:id="rId71"/>
    <p:sldId id="472" r:id="rId72"/>
    <p:sldId id="456" r:id="rId73"/>
    <p:sldId id="470" r:id="rId74"/>
    <p:sldId id="469" r:id="rId75"/>
    <p:sldId id="468" r:id="rId76"/>
    <p:sldId id="467" r:id="rId77"/>
    <p:sldId id="447" r:id="rId78"/>
    <p:sldId id="342" r:id="rId79"/>
    <p:sldId id="344" r:id="rId80"/>
    <p:sldId id="293" r:id="rId81"/>
    <p:sldId id="313" r:id="rId82"/>
    <p:sldId id="320" r:id="rId83"/>
    <p:sldId id="316" r:id="rId84"/>
    <p:sldId id="261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21" y="506593"/>
            <a:ext cx="8372475" cy="59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26894"/>
            <a:ext cx="9108141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520518" cy="67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3" y="178814"/>
            <a:ext cx="9265023" cy="6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7150"/>
            <a:ext cx="90678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4"/>
            <a:ext cx="9108141" cy="6831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08141" y="284176"/>
            <a:ext cx="2980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Lab15.1: Demonstration of traversing through </a:t>
            </a:r>
            <a:r>
              <a:rPr lang="en-US" sz="2400" dirty="0" smtClean="0"/>
              <a:t>sets.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Lab15.2: Demonstration of traversing through sets using </a:t>
            </a:r>
            <a:r>
              <a:rPr lang="en-US" sz="2400" dirty="0" smtClean="0"/>
              <a:t>iterator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Lab15.3</a:t>
            </a:r>
            <a:r>
              <a:rPr lang="en-US" sz="2400" dirty="0"/>
              <a:t>: Demonstration of traversing through sets:</a:t>
            </a:r>
          </a:p>
        </p:txBody>
      </p:sp>
    </p:spTree>
    <p:extLst>
      <p:ext uri="{BB962C8B-B14F-4D97-AF65-F5344CB8AC3E}">
        <p14:creationId xmlns:p14="http://schemas.microsoft.com/office/powerpoint/2010/main" val="28607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55389"/>
            <a:ext cx="9507070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60338"/>
            <a:ext cx="8780929" cy="65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79832"/>
            <a:ext cx="9436448" cy="66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47065"/>
            <a:ext cx="8955742" cy="67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1" y="150330"/>
            <a:ext cx="9426389" cy="6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83872"/>
            <a:ext cx="9507071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036423" cy="6777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0553" y="160338"/>
            <a:ext cx="295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Lab15.4: Demonstration of traversing through list:</a:t>
            </a:r>
          </a:p>
        </p:txBody>
      </p:sp>
    </p:spTree>
    <p:extLst>
      <p:ext uri="{BB962C8B-B14F-4D97-AF65-F5344CB8AC3E}">
        <p14:creationId xmlns:p14="http://schemas.microsoft.com/office/powerpoint/2010/main" val="15126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3366"/>
            <a:ext cx="9466729" cy="6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02860"/>
            <a:ext cx="9434272" cy="66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77320"/>
            <a:ext cx="9009530" cy="67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369" y="284176"/>
            <a:ext cx="9045325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 smtClean="0"/>
              <a:t>Collections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/>
              <a:t>This class consists exclusively of static methods that operate on or return collections. It contains polymorphic algorithms that operate on collections</a:t>
            </a:r>
            <a:endParaRPr lang="en-US" sz="2400" i="1" dirty="0" smtClean="0"/>
          </a:p>
          <a:p>
            <a:endParaRPr lang="en-US" sz="2400" i="1" dirty="0"/>
          </a:p>
          <a:p>
            <a:endParaRPr lang="en-US" sz="2400" i="1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100874"/>
            <a:ext cx="11308574" cy="47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" y="7937"/>
            <a:ext cx="8266153" cy="5836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200" y="284176"/>
            <a:ext cx="34933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Lab15.5: Demonstration of working with List using card game:</a:t>
            </a:r>
          </a:p>
        </p:txBody>
      </p:sp>
    </p:spTree>
    <p:extLst>
      <p:ext uri="{BB962C8B-B14F-4D97-AF65-F5344CB8AC3E}">
        <p14:creationId xmlns:p14="http://schemas.microsoft.com/office/powerpoint/2010/main" val="9637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9"/>
            <a:ext cx="8969188" cy="67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80176" cy="66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9188" cy="680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8" y="5139564"/>
            <a:ext cx="4791932" cy="17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1929" cy="6871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1918" y="284176"/>
            <a:ext cx="2900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Lab15.6: Demonstration of working with Queue with countdown example</a:t>
            </a:r>
          </a:p>
        </p:txBody>
      </p:sp>
    </p:spTree>
    <p:extLst>
      <p:ext uri="{BB962C8B-B14F-4D97-AF65-F5344CB8AC3E}">
        <p14:creationId xmlns:p14="http://schemas.microsoft.com/office/powerpoint/2010/main" val="9127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375" y="284176"/>
            <a:ext cx="9934201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 smtClean="0"/>
              <a:t>Deque</a:t>
            </a:r>
            <a:endParaRPr lang="en-US" sz="36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linear collection of elements that supports the insertion and removal of elements at both end </a:t>
            </a:r>
            <a:r>
              <a:rPr lang="en-US" sz="2800" dirty="0" smtClean="0"/>
              <a:t>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/>
              <a:t>Defines methods for accessing the elements from both ends of the queue.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Implementations: </a:t>
            </a:r>
            <a:r>
              <a:rPr lang="en-US" sz="2800" dirty="0" err="1"/>
              <a:t>ArrayDeque</a:t>
            </a:r>
            <a:r>
              <a:rPr lang="en-US" sz="2800" dirty="0"/>
              <a:t> and </a:t>
            </a:r>
            <a:r>
              <a:rPr lang="en-US" sz="2800" dirty="0" err="1"/>
              <a:t>LinkedList</a:t>
            </a:r>
            <a:endParaRPr lang="en-US" sz="2800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3462995"/>
            <a:ext cx="10384818" cy="32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41809"/>
            <a:ext cx="9560859" cy="67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0"/>
            <a:ext cx="9117106" cy="6837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2681" y="148043"/>
            <a:ext cx="23605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Lab15.7: Demonstration of working with Maps: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7937"/>
            <a:ext cx="8998509" cy="67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9"/>
            <a:ext cx="9121588" cy="6841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247" y="289795"/>
            <a:ext cx="26423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Lab15.8: Demonstration of working with Maps with Anagram example: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28674" cy="66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90387"/>
            <a:ext cx="9533965" cy="67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5"/>
            <a:ext cx="9547411" cy="67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03659" cy="68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8"/>
            <a:ext cx="9094694" cy="6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8" y="-3362"/>
            <a:ext cx="9148482" cy="68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12" y="16808"/>
            <a:ext cx="9121588" cy="68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51315"/>
            <a:ext cx="9495810" cy="671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9" y="284176"/>
            <a:ext cx="11419856" cy="64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" y="215109"/>
            <a:ext cx="11483316" cy="6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7"/>
            <a:ext cx="11565102" cy="6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8"/>
            <a:ext cx="11771428" cy="6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86347"/>
            <a:ext cx="10170293" cy="572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29" y="5916706"/>
            <a:ext cx="10771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Lab15.9: Demonstration of Comparing objects using Comparable interface</a:t>
            </a:r>
            <a:r>
              <a:rPr lang="en-US" b="1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7"/>
            <a:ext cx="11565102" cy="6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0" y="160338"/>
            <a:ext cx="11663832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60338"/>
            <a:ext cx="8831543" cy="663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8"/>
            <a:ext cx="11771428" cy="6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" y="0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56513"/>
            <a:ext cx="11462695" cy="64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86348"/>
            <a:ext cx="10433165" cy="5870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5412" y="6134529"/>
            <a:ext cx="953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Lab15.10: Demonstration of Comparing objects using Comparator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435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466729" cy="66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369" y="632012"/>
            <a:ext cx="896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Collections – A container is an object that groups multiple </a:t>
            </a:r>
            <a:r>
              <a:rPr lang="en-US" dirty="0" err="1" smtClean="0"/>
              <a:t>elemen</a:t>
            </a:r>
            <a:r>
              <a:rPr lang="en-US" dirty="0" smtClean="0"/>
              <a:t> its together in a single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store, retrieve, manipulate and communicate aggregate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6"/>
              </a:rPr>
              <a:t>www.slideshare.net/shahjahan786/generics-27960064</a:t>
            </a:r>
            <a:r>
              <a:rPr lang="en-US" sz="7200" dirty="0" smtClean="0">
                <a:solidFill>
                  <a:schemeClr val="bg1"/>
                </a:solidFill>
              </a:rPr>
              <a:t> </a:t>
            </a:r>
            <a:r>
              <a:rPr lang="en-US" sz="7200" smtClean="0">
                <a:solidFill>
                  <a:schemeClr val="bg1"/>
                </a:solidFill>
              </a:rPr>
              <a:t>- Generics</a:t>
            </a: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07" y="160338"/>
            <a:ext cx="5513294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Traversing Collections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Using for-each construct</a:t>
            </a:r>
            <a:r>
              <a:rPr lang="en-US" sz="3200" dirty="0" smtClean="0"/>
              <a:t>:</a:t>
            </a:r>
          </a:p>
          <a:p>
            <a:pPr lvl="1"/>
            <a:r>
              <a:rPr lang="en-US" sz="2000" dirty="0"/>
              <a:t>class </a:t>
            </a:r>
            <a:r>
              <a:rPr lang="en-US" sz="2000" dirty="0" err="1"/>
              <a:t>ForDemo</a:t>
            </a:r>
            <a:r>
              <a:rPr lang="en-US" sz="2000" dirty="0"/>
              <a:t> {</a:t>
            </a:r>
          </a:p>
          <a:p>
            <a:pPr lvl="1"/>
            <a:r>
              <a:rPr lang="en-US" sz="2000" dirty="0"/>
              <a:t>    public static void main(String[] </a:t>
            </a:r>
            <a:r>
              <a:rPr lang="en-US" sz="2000" dirty="0" err="1"/>
              <a:t>args</a:t>
            </a:r>
            <a:r>
              <a:rPr lang="en-US" sz="2000" dirty="0"/>
              <a:t>){</a:t>
            </a:r>
          </a:p>
          <a:p>
            <a:pPr lvl="1"/>
            <a:r>
              <a:rPr lang="en-US" sz="2000" dirty="0"/>
              <a:t>         for(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=1; </a:t>
            </a:r>
            <a:r>
              <a:rPr lang="en-US" sz="2000" dirty="0" err="1"/>
              <a:t>i</a:t>
            </a:r>
            <a:r>
              <a:rPr lang="en-US" sz="2000" dirty="0"/>
              <a:t>&lt;11; </a:t>
            </a:r>
            <a:r>
              <a:rPr lang="en-US" sz="2000" dirty="0" err="1"/>
              <a:t>i</a:t>
            </a:r>
            <a:r>
              <a:rPr lang="en-US" sz="2000" dirty="0"/>
              <a:t>++){</a:t>
            </a:r>
          </a:p>
          <a:p>
            <a:pPr lvl="1"/>
            <a:r>
              <a:rPr lang="en-US" sz="2000" dirty="0"/>
              <a:t>              </a:t>
            </a:r>
            <a:r>
              <a:rPr lang="en-US" sz="2000" dirty="0" err="1"/>
              <a:t>System.out.println</a:t>
            </a:r>
            <a:r>
              <a:rPr lang="en-US" sz="2000" dirty="0"/>
              <a:t>("Count is: " + </a:t>
            </a:r>
            <a:r>
              <a:rPr lang="en-US" sz="2000" dirty="0" err="1"/>
              <a:t>i</a:t>
            </a:r>
            <a:r>
              <a:rPr lang="en-US" sz="2000" dirty="0"/>
              <a:t>);</a:t>
            </a:r>
          </a:p>
          <a:p>
            <a:pPr lvl="1"/>
            <a:r>
              <a:rPr lang="en-US" sz="2000" dirty="0"/>
              <a:t>         }</a:t>
            </a:r>
          </a:p>
          <a:p>
            <a:pPr lvl="1"/>
            <a:r>
              <a:rPr lang="en-US" sz="2000" dirty="0"/>
              <a:t>    }</a:t>
            </a:r>
          </a:p>
          <a:p>
            <a:pPr lvl="1"/>
            <a:r>
              <a:rPr lang="en-US" sz="2000" dirty="0"/>
              <a:t>}</a:t>
            </a:r>
            <a:endParaRPr lang="en-US" sz="2000" dirty="0" smtClean="0"/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Using Iterators</a:t>
            </a:r>
          </a:p>
          <a:p>
            <a:r>
              <a:rPr lang="en-US" sz="2000" dirty="0"/>
              <a:t>static void filter(Collection&lt;?&gt; c) {</a:t>
            </a:r>
          </a:p>
          <a:p>
            <a:r>
              <a:rPr lang="en-US" sz="2000" dirty="0"/>
              <a:t>    for (Iterator&lt;?&gt; it = </a:t>
            </a:r>
            <a:r>
              <a:rPr lang="en-US" sz="2000" dirty="0" err="1"/>
              <a:t>c.iterator</a:t>
            </a:r>
            <a:r>
              <a:rPr lang="en-US" sz="2000" dirty="0"/>
              <a:t>(); </a:t>
            </a:r>
            <a:r>
              <a:rPr lang="en-US" sz="2000" dirty="0" err="1"/>
              <a:t>it.hasNext</a:t>
            </a:r>
            <a:r>
              <a:rPr lang="en-US" sz="2000" dirty="0"/>
              <a:t>(); )</a:t>
            </a:r>
          </a:p>
          <a:p>
            <a:r>
              <a:rPr lang="en-US" sz="2000" dirty="0"/>
              <a:t>        if (!</a:t>
            </a:r>
            <a:r>
              <a:rPr lang="en-US" sz="2000" dirty="0" err="1"/>
              <a:t>cond</a:t>
            </a:r>
            <a:r>
              <a:rPr lang="en-US" sz="2000" dirty="0"/>
              <a:t>(</a:t>
            </a:r>
            <a:r>
              <a:rPr lang="en-US" sz="2000" dirty="0" err="1"/>
              <a:t>it.next</a:t>
            </a:r>
            <a:r>
              <a:rPr lang="en-US" sz="2000" dirty="0"/>
              <a:t>()))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it.remove</a:t>
            </a:r>
            <a:r>
              <a:rPr lang="en-US" sz="2000" dirty="0"/>
              <a:t>();</a:t>
            </a:r>
          </a:p>
          <a:p>
            <a:r>
              <a:rPr lang="en-US" sz="2000" dirty="0"/>
              <a:t>}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3200" b="1" u="sng" dirty="0" smtClean="0"/>
          </a:p>
          <a:p>
            <a:endParaRPr lang="en-US" sz="3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156272" y="945168"/>
            <a:ext cx="431650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Enhanced for loop</a:t>
            </a:r>
          </a:p>
          <a:p>
            <a:r>
              <a:rPr lang="en-US" dirty="0" smtClean="0"/>
              <a:t>class </a:t>
            </a:r>
            <a:r>
              <a:rPr lang="en-US" dirty="0" err="1"/>
              <a:t>ForDemo</a:t>
            </a:r>
            <a:r>
              <a:rPr lang="en-US" dirty="0"/>
              <a:t> {</a:t>
            </a:r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){</a:t>
            </a:r>
          </a:p>
          <a:p>
            <a:r>
              <a:rPr lang="en-US" dirty="0"/>
              <a:t> 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i;args</a:t>
            </a:r>
            <a:r>
              <a:rPr lang="en-US" dirty="0"/>
              <a:t>){</a:t>
            </a:r>
          </a:p>
          <a:p>
            <a:r>
              <a:rPr lang="en-US" dirty="0"/>
              <a:t>              </a:t>
            </a:r>
            <a:r>
              <a:rPr lang="en-US" dirty="0" err="1"/>
              <a:t>System.out.println</a:t>
            </a:r>
            <a:r>
              <a:rPr lang="en-US" dirty="0"/>
              <a:t>("Count is: " +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       }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Aggregate </a:t>
            </a:r>
            <a:r>
              <a:rPr lang="en-US" sz="3200" i="1" dirty="0" smtClean="0"/>
              <a:t>Operations</a:t>
            </a:r>
          </a:p>
          <a:p>
            <a:r>
              <a:rPr lang="en-US" sz="2000" i="1" dirty="0" err="1"/>
              <a:t>myShapesCollection.stream</a:t>
            </a:r>
            <a:r>
              <a:rPr lang="en-US" sz="2000" i="1" dirty="0"/>
              <a:t>()</a:t>
            </a:r>
          </a:p>
          <a:p>
            <a:r>
              <a:rPr lang="en-US" sz="2000" i="1" dirty="0"/>
              <a:t>.filter(e -&gt; </a:t>
            </a:r>
            <a:r>
              <a:rPr lang="en-US" sz="2000" i="1" dirty="0" err="1"/>
              <a:t>e.getColor</a:t>
            </a:r>
            <a:r>
              <a:rPr lang="en-US" sz="2000" i="1" dirty="0"/>
              <a:t>() == </a:t>
            </a:r>
            <a:r>
              <a:rPr lang="en-US" sz="2000" i="1" dirty="0" err="1"/>
              <a:t>Color.RED</a:t>
            </a:r>
            <a:r>
              <a:rPr lang="en-US" sz="2000" i="1" dirty="0"/>
              <a:t>)</a:t>
            </a:r>
          </a:p>
          <a:p>
            <a:r>
              <a:rPr lang="en-US" sz="2000" i="1" dirty="0"/>
              <a:t>.</a:t>
            </a:r>
            <a:r>
              <a:rPr lang="en-US" sz="2000" i="1" dirty="0" err="1"/>
              <a:t>forEach</a:t>
            </a:r>
            <a:r>
              <a:rPr lang="en-US" sz="2000" i="1" dirty="0"/>
              <a:t>(e -&gt; </a:t>
            </a:r>
            <a:r>
              <a:rPr lang="en-US" sz="2000" i="1" dirty="0" err="1"/>
              <a:t>System.out.println</a:t>
            </a:r>
            <a:r>
              <a:rPr lang="en-US" sz="2000" i="1" dirty="0"/>
              <a:t>(</a:t>
            </a:r>
            <a:r>
              <a:rPr lang="en-US" sz="2000" i="1" dirty="0" err="1"/>
              <a:t>e.getName</a:t>
            </a:r>
            <a:r>
              <a:rPr lang="en-US" sz="2000" i="1" dirty="0" smtClean="0"/>
              <a:t>()));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601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3936</TotalTime>
  <Words>781</Words>
  <Application>Microsoft Office PowerPoint</Application>
  <PresentationFormat>Widescreen</PresentationFormat>
  <Paragraphs>233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inheritance</vt:lpstr>
      <vt:lpstr>inheritance</vt:lpstr>
      <vt:lpstr>inheritance</vt:lpstr>
      <vt:lpstr>exceptions</vt:lpstr>
      <vt:lpstr>inheritance</vt:lpstr>
      <vt:lpstr>inheritance</vt:lpstr>
      <vt:lpstr>exceptions</vt:lpstr>
      <vt:lpstr>inheritance</vt:lpstr>
      <vt:lpstr>inheritance</vt:lpstr>
      <vt:lpstr>inheritance</vt:lpstr>
      <vt:lpstr>exceptions</vt:lpstr>
      <vt:lpstr>inheritance</vt:lpstr>
      <vt:lpstr>inheritance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908</cp:revision>
  <dcterms:created xsi:type="dcterms:W3CDTF">2015-08-26T11:57:20Z</dcterms:created>
  <dcterms:modified xsi:type="dcterms:W3CDTF">2015-09-09T11:51:24Z</dcterms:modified>
</cp:coreProperties>
</file>